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58" r:id="rId5"/>
    <p:sldId id="259" r:id="rId6"/>
    <p:sldId id="260" r:id="rId7"/>
    <p:sldId id="262" r:id="rId8"/>
    <p:sldId id="263" r:id="rId9"/>
    <p:sldId id="267" r:id="rId10"/>
    <p:sldId id="264" r:id="rId11"/>
    <p:sldId id="265"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6" autoAdjust="0"/>
    <p:restoredTop sz="94660"/>
  </p:normalViewPr>
  <p:slideViewPr>
    <p:cSldViewPr snapToGrid="0">
      <p:cViewPr>
        <p:scale>
          <a:sx n="81" d="100"/>
          <a:sy n="81" d="100"/>
        </p:scale>
        <p:origin x="-13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E8486B-0F2A-43A5-B206-2D42DB1A805E}"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24A15-7F8E-435E-95AB-C691808C54ED}" type="slidenum">
              <a:rPr lang="en-US" smtClean="0"/>
              <a:t>‹#›</a:t>
            </a:fld>
            <a:endParaRPr lang="en-US"/>
          </a:p>
        </p:txBody>
      </p:sp>
    </p:spTree>
    <p:extLst>
      <p:ext uri="{BB962C8B-B14F-4D97-AF65-F5344CB8AC3E}">
        <p14:creationId xmlns:p14="http://schemas.microsoft.com/office/powerpoint/2010/main" val="3078630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E8486B-0F2A-43A5-B206-2D42DB1A805E}"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24A15-7F8E-435E-95AB-C691808C54ED}" type="slidenum">
              <a:rPr lang="en-US" smtClean="0"/>
              <a:t>‹#›</a:t>
            </a:fld>
            <a:endParaRPr lang="en-US"/>
          </a:p>
        </p:txBody>
      </p:sp>
    </p:spTree>
    <p:extLst>
      <p:ext uri="{BB962C8B-B14F-4D97-AF65-F5344CB8AC3E}">
        <p14:creationId xmlns:p14="http://schemas.microsoft.com/office/powerpoint/2010/main" val="3454755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E8486B-0F2A-43A5-B206-2D42DB1A805E}"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24A15-7F8E-435E-95AB-C691808C54ED}" type="slidenum">
              <a:rPr lang="en-US" smtClean="0"/>
              <a:t>‹#›</a:t>
            </a:fld>
            <a:endParaRPr lang="en-US"/>
          </a:p>
        </p:txBody>
      </p:sp>
    </p:spTree>
    <p:extLst>
      <p:ext uri="{BB962C8B-B14F-4D97-AF65-F5344CB8AC3E}">
        <p14:creationId xmlns:p14="http://schemas.microsoft.com/office/powerpoint/2010/main" val="220067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E8486B-0F2A-43A5-B206-2D42DB1A805E}"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24A15-7F8E-435E-95AB-C691808C54ED}" type="slidenum">
              <a:rPr lang="en-US" smtClean="0"/>
              <a:t>‹#›</a:t>
            </a:fld>
            <a:endParaRPr lang="en-US"/>
          </a:p>
        </p:txBody>
      </p:sp>
    </p:spTree>
    <p:extLst>
      <p:ext uri="{BB962C8B-B14F-4D97-AF65-F5344CB8AC3E}">
        <p14:creationId xmlns:p14="http://schemas.microsoft.com/office/powerpoint/2010/main" val="15450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8486B-0F2A-43A5-B206-2D42DB1A805E}"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24A15-7F8E-435E-95AB-C691808C54ED}" type="slidenum">
              <a:rPr lang="en-US" smtClean="0"/>
              <a:t>‹#›</a:t>
            </a:fld>
            <a:endParaRPr lang="en-US"/>
          </a:p>
        </p:txBody>
      </p:sp>
    </p:spTree>
    <p:extLst>
      <p:ext uri="{BB962C8B-B14F-4D97-AF65-F5344CB8AC3E}">
        <p14:creationId xmlns:p14="http://schemas.microsoft.com/office/powerpoint/2010/main" val="3947708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E8486B-0F2A-43A5-B206-2D42DB1A805E}"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24A15-7F8E-435E-95AB-C691808C54ED}" type="slidenum">
              <a:rPr lang="en-US" smtClean="0"/>
              <a:t>‹#›</a:t>
            </a:fld>
            <a:endParaRPr lang="en-US"/>
          </a:p>
        </p:txBody>
      </p:sp>
    </p:spTree>
    <p:extLst>
      <p:ext uri="{BB962C8B-B14F-4D97-AF65-F5344CB8AC3E}">
        <p14:creationId xmlns:p14="http://schemas.microsoft.com/office/powerpoint/2010/main" val="280027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E8486B-0F2A-43A5-B206-2D42DB1A805E}" type="datetimeFigureOut">
              <a:rPr lang="en-US" smtClean="0"/>
              <a:t>8/15/2017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424A15-7F8E-435E-95AB-C691808C54ED}" type="slidenum">
              <a:rPr lang="en-US" smtClean="0"/>
              <a:t>‹#›</a:t>
            </a:fld>
            <a:endParaRPr lang="en-US"/>
          </a:p>
        </p:txBody>
      </p:sp>
    </p:spTree>
    <p:extLst>
      <p:ext uri="{BB962C8B-B14F-4D97-AF65-F5344CB8AC3E}">
        <p14:creationId xmlns:p14="http://schemas.microsoft.com/office/powerpoint/2010/main" val="228194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E8486B-0F2A-43A5-B206-2D42DB1A805E}" type="datetimeFigureOut">
              <a:rPr lang="en-US" smtClean="0"/>
              <a:t>8/15/2017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424A15-7F8E-435E-95AB-C691808C54ED}" type="slidenum">
              <a:rPr lang="en-US" smtClean="0"/>
              <a:t>‹#›</a:t>
            </a:fld>
            <a:endParaRPr lang="en-US"/>
          </a:p>
        </p:txBody>
      </p:sp>
    </p:spTree>
    <p:extLst>
      <p:ext uri="{BB962C8B-B14F-4D97-AF65-F5344CB8AC3E}">
        <p14:creationId xmlns:p14="http://schemas.microsoft.com/office/powerpoint/2010/main" val="272445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8486B-0F2A-43A5-B206-2D42DB1A805E}" type="datetimeFigureOut">
              <a:rPr lang="en-US" smtClean="0"/>
              <a:t>8/15/2017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424A15-7F8E-435E-95AB-C691808C54ED}" type="slidenum">
              <a:rPr lang="en-US" smtClean="0"/>
              <a:t>‹#›</a:t>
            </a:fld>
            <a:endParaRPr lang="en-US"/>
          </a:p>
        </p:txBody>
      </p:sp>
    </p:spTree>
    <p:extLst>
      <p:ext uri="{BB962C8B-B14F-4D97-AF65-F5344CB8AC3E}">
        <p14:creationId xmlns:p14="http://schemas.microsoft.com/office/powerpoint/2010/main" val="424126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8486B-0F2A-43A5-B206-2D42DB1A805E}"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24A15-7F8E-435E-95AB-C691808C54ED}" type="slidenum">
              <a:rPr lang="en-US" smtClean="0"/>
              <a:t>‹#›</a:t>
            </a:fld>
            <a:endParaRPr lang="en-US"/>
          </a:p>
        </p:txBody>
      </p:sp>
    </p:spTree>
    <p:extLst>
      <p:ext uri="{BB962C8B-B14F-4D97-AF65-F5344CB8AC3E}">
        <p14:creationId xmlns:p14="http://schemas.microsoft.com/office/powerpoint/2010/main" val="40695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8486B-0F2A-43A5-B206-2D42DB1A805E}"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24A15-7F8E-435E-95AB-C691808C54ED}" type="slidenum">
              <a:rPr lang="en-US" smtClean="0"/>
              <a:t>‹#›</a:t>
            </a:fld>
            <a:endParaRPr lang="en-US"/>
          </a:p>
        </p:txBody>
      </p:sp>
    </p:spTree>
    <p:extLst>
      <p:ext uri="{BB962C8B-B14F-4D97-AF65-F5344CB8AC3E}">
        <p14:creationId xmlns:p14="http://schemas.microsoft.com/office/powerpoint/2010/main" val="220493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8486B-0F2A-43A5-B206-2D42DB1A805E}" type="datetimeFigureOut">
              <a:rPr lang="en-US" smtClean="0"/>
              <a:t>8/15/2017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24A15-7F8E-435E-95AB-C691808C54ED}" type="slidenum">
              <a:rPr lang="en-US" smtClean="0"/>
              <a:t>‹#›</a:t>
            </a:fld>
            <a:endParaRPr lang="en-US"/>
          </a:p>
        </p:txBody>
      </p:sp>
    </p:spTree>
    <p:extLst>
      <p:ext uri="{BB962C8B-B14F-4D97-AF65-F5344CB8AC3E}">
        <p14:creationId xmlns:p14="http://schemas.microsoft.com/office/powerpoint/2010/main" val="22367535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redistricting.dls.virginia.gov/2010/" TargetMode="External"/><Relationship Id="rId1" Type="http://schemas.openxmlformats.org/officeDocument/2006/relationships/slideLayout" Target="../slideLayouts/slideLayout7.xml"/><Relationship Id="rId4" Type="http://schemas.openxmlformats.org/officeDocument/2006/relationships/hyperlink" Target="http://www.mdp.state.md.us/Redistricting/redistrictingIMap.s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rollcall.com/members/25932.html"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9784" y="1075470"/>
            <a:ext cx="9144000" cy="2387600"/>
          </a:xfrm>
        </p:spPr>
        <p:txBody>
          <a:bodyPr>
            <a:normAutofit/>
          </a:bodyPr>
          <a:lstStyle/>
          <a:p>
            <a:pPr algn="r"/>
            <a:r>
              <a:rPr lang="en-US" sz="2800" dirty="0" smtClean="0">
                <a:solidFill>
                  <a:srgbClr val="FF0000"/>
                </a:solidFill>
                <a:latin typeface="Baskerville Old Face" panose="02020602080505020303" pitchFamily="18" charset="0"/>
              </a:rPr>
              <a:t>The Case of the Curious </a:t>
            </a:r>
            <a:r>
              <a:rPr lang="en-US" sz="2800" dirty="0" smtClean="0">
                <a:solidFill>
                  <a:srgbClr val="FF0000"/>
                </a:solidFill>
                <a:latin typeface="Baskerville Old Face" panose="02020602080505020303" pitchFamily="18" charset="0"/>
              </a:rPr>
              <a:t>Gerrymander: Part II</a:t>
            </a:r>
            <a:endParaRPr lang="en-US" sz="2800" dirty="0">
              <a:solidFill>
                <a:srgbClr val="FF0000"/>
              </a:solidFill>
              <a:latin typeface="Baskerville Old Face" panose="02020602080505020303" pitchFamily="18" charset="0"/>
            </a:endParaRPr>
          </a:p>
        </p:txBody>
      </p:sp>
      <p:sp>
        <p:nvSpPr>
          <p:cNvPr id="3" name="Subtitle 2"/>
          <p:cNvSpPr>
            <a:spLocks noGrp="1"/>
          </p:cNvSpPr>
          <p:nvPr>
            <p:ph type="subTitle" idx="1"/>
          </p:nvPr>
        </p:nvSpPr>
        <p:spPr/>
        <p:txBody>
          <a:bodyPr/>
          <a:lstStyle/>
          <a:p>
            <a:pPr algn="r"/>
            <a:r>
              <a:rPr lang="en-US" dirty="0" smtClean="0">
                <a:latin typeface="Baskerville Old Face" panose="02020602080505020303" pitchFamily="18" charset="0"/>
              </a:rPr>
              <a:t>Experimenting with Redistricting</a:t>
            </a:r>
            <a:endParaRPr lang="en-US" dirty="0">
              <a:latin typeface="Baskerville Old Face" panose="02020602080505020303"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747" r="7565"/>
          <a:stretch/>
        </p:blipFill>
        <p:spPr>
          <a:xfrm>
            <a:off x="300625" y="196191"/>
            <a:ext cx="4434214" cy="6336132"/>
          </a:xfrm>
          <a:prstGeom prst="rect">
            <a:avLst/>
          </a:prstGeom>
        </p:spPr>
      </p:pic>
    </p:spTree>
    <p:extLst>
      <p:ext uri="{BB962C8B-B14F-4D97-AF65-F5344CB8AC3E}">
        <p14:creationId xmlns:p14="http://schemas.microsoft.com/office/powerpoint/2010/main" val="533982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208" y="706635"/>
            <a:ext cx="11799518" cy="5355312"/>
          </a:xfrm>
          <a:prstGeom prst="rect">
            <a:avLst/>
          </a:prstGeom>
        </p:spPr>
        <p:txBody>
          <a:bodyPr wrap="square">
            <a:spAutoFit/>
          </a:bodyPr>
          <a:lstStyle/>
          <a:p>
            <a:r>
              <a:rPr lang="en-US" b="1" i="0" dirty="0" smtClean="0">
                <a:effectLst/>
                <a:latin typeface="Arial" panose="020B0604020202020204" pitchFamily="34" charset="0"/>
              </a:rPr>
              <a:t>Section 6. Apportionment.</a:t>
            </a:r>
          </a:p>
          <a:p>
            <a:endParaRPr lang="en-US" b="0" i="0" dirty="0" smtClean="0">
              <a:effectLst/>
              <a:latin typeface="Arial" panose="020B0604020202020204" pitchFamily="34" charset="0"/>
            </a:endParaRPr>
          </a:p>
          <a:p>
            <a:r>
              <a:rPr lang="en-US" b="0" i="0" dirty="0" smtClean="0">
                <a:effectLst/>
                <a:latin typeface="Arial" panose="020B0604020202020204" pitchFamily="34" charset="0"/>
              </a:rPr>
              <a:t>Members of the House of Representatives of the United States and members of the Senate and of the House of Delegates of the General Assembly shall be elected from electoral districts established by the General Assembly. Every electoral district shall be composed of contiguous and compact territory and shall be so constituted as to give, as nearly as is practicable, representation in proportion to the population of the district. The General Assembly shall reapportion the Commonwealth into electoral districts in accordance with this section in the year 2011 and every ten years thereafter.</a:t>
            </a:r>
          </a:p>
          <a:p>
            <a:endParaRPr lang="en-US" b="0" i="0" dirty="0" smtClean="0">
              <a:effectLst/>
              <a:latin typeface="Arial" panose="020B0604020202020204" pitchFamily="34" charset="0"/>
            </a:endParaRPr>
          </a:p>
          <a:p>
            <a:r>
              <a:rPr lang="en-US" b="0" i="0" dirty="0" smtClean="0">
                <a:effectLst/>
                <a:latin typeface="Arial" panose="020B0604020202020204" pitchFamily="34" charset="0"/>
              </a:rPr>
              <a:t>Any such decennial reapportionment law shall take effect immediately and not be subject to the limitations contained in Article IV, Section 13, of this Constitution.</a:t>
            </a:r>
          </a:p>
          <a:p>
            <a:endParaRPr lang="en-US" b="0" i="0" dirty="0" smtClean="0">
              <a:effectLst/>
              <a:latin typeface="Arial" panose="020B0604020202020204" pitchFamily="34" charset="0"/>
            </a:endParaRPr>
          </a:p>
          <a:p>
            <a:r>
              <a:rPr lang="en-US" b="0" i="0" dirty="0" smtClean="0">
                <a:effectLst/>
                <a:latin typeface="Arial" panose="020B0604020202020204" pitchFamily="34" charset="0"/>
              </a:rPr>
              <a:t>The districts delineated in the decennial reapportionment law shall be implemented for the November general election for the United States House of Representatives, Senate, or House of Delegates, respectively, that is held immediately prior to the expiration of the term being served in the year that the reapportionment law is required to be enacted. A member in office at the time that a decennial redistricting law is enacted shall complete his term of office and shall continue to represent the district from which he was elected for the duration of such term of office so long as he does not move his residence from the district from which he was elected. Any vacancy occurring during such term shall be filled from the same district that elected the member whose vacancy is being filled.</a:t>
            </a:r>
            <a:endParaRPr lang="en-US" b="0" i="0" dirty="0">
              <a:effectLst/>
              <a:latin typeface="Arial" panose="020B0604020202020204" pitchFamily="34" charset="0"/>
            </a:endParaRPr>
          </a:p>
        </p:txBody>
      </p:sp>
    </p:spTree>
    <p:extLst>
      <p:ext uri="{BB962C8B-B14F-4D97-AF65-F5344CB8AC3E}">
        <p14:creationId xmlns:p14="http://schemas.microsoft.com/office/powerpoint/2010/main" val="3035540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3753007" y="488608"/>
            <a:ext cx="4034631" cy="369332"/>
          </a:xfrm>
          <a:prstGeom prst="rect">
            <a:avLst/>
          </a:prstGeom>
        </p:spPr>
        <p:txBody>
          <a:bodyPr wrap="none">
            <a:spAutoFit/>
          </a:bodyPr>
          <a:lstStyle/>
          <a:p>
            <a:r>
              <a:rPr lang="en-US" dirty="0" smtClean="0"/>
              <a:t>http://redistricting.dls.virginia.gov/2010/</a:t>
            </a:r>
            <a:endParaRPr lang="en-US" dirty="0"/>
          </a:p>
        </p:txBody>
      </p:sp>
      <p:pic>
        <p:nvPicPr>
          <p:cNvPr id="3" name="Picture 2"/>
          <p:cNvPicPr>
            <a:picLocks noChangeAspect="1"/>
          </p:cNvPicPr>
          <p:nvPr/>
        </p:nvPicPr>
        <p:blipFill rotWithShape="1">
          <a:blip r:embed="rId3"/>
          <a:srcRect t="5753" b="31783"/>
          <a:stretch/>
        </p:blipFill>
        <p:spPr>
          <a:xfrm>
            <a:off x="2098108" y="1240076"/>
            <a:ext cx="7344427" cy="3670126"/>
          </a:xfrm>
          <a:prstGeom prst="rect">
            <a:avLst/>
          </a:prstGeom>
        </p:spPr>
      </p:pic>
      <p:sp>
        <p:nvSpPr>
          <p:cNvPr id="4" name="Rectangle 3"/>
          <p:cNvSpPr/>
          <p:nvPr/>
        </p:nvSpPr>
        <p:spPr>
          <a:xfrm>
            <a:off x="3048000" y="3105835"/>
            <a:ext cx="6096000" cy="646331"/>
          </a:xfrm>
          <a:prstGeom prst="rect">
            <a:avLst/>
          </a:prstGeom>
        </p:spPr>
        <p:txBody>
          <a:bodyPr>
            <a:spAutoFit/>
          </a:bodyPr>
          <a:lstStyle/>
          <a:p>
            <a:r>
              <a:rPr lang="en-US" dirty="0" smtClean="0"/>
              <a:t>http://www.mdp.state.md.us/Redistricting/redistrictingIMap.shtml</a:t>
            </a:r>
            <a:endParaRPr lang="en-US" dirty="0"/>
          </a:p>
        </p:txBody>
      </p:sp>
      <p:sp>
        <p:nvSpPr>
          <p:cNvPr id="5" name="TextBox 4">
            <a:hlinkClick r:id="rId4"/>
          </p:cNvPr>
          <p:cNvSpPr txBox="1"/>
          <p:nvPr/>
        </p:nvSpPr>
        <p:spPr>
          <a:xfrm>
            <a:off x="1878904" y="5361140"/>
            <a:ext cx="8267178" cy="369332"/>
          </a:xfrm>
          <a:prstGeom prst="rect">
            <a:avLst/>
          </a:prstGeom>
          <a:noFill/>
        </p:spPr>
        <p:txBody>
          <a:bodyPr wrap="square" rtlCol="0">
            <a:spAutoFit/>
          </a:bodyPr>
          <a:lstStyle/>
          <a:p>
            <a:pPr algn="ctr"/>
            <a:r>
              <a:rPr lang="en-US" dirty="0" smtClean="0"/>
              <a:t>http://www.mdp.state.md.us/Redistricting/redistrictingIMap.shtml</a:t>
            </a:r>
            <a:endParaRPr lang="en-US" dirty="0"/>
          </a:p>
        </p:txBody>
      </p:sp>
    </p:spTree>
    <p:extLst>
      <p:ext uri="{BB962C8B-B14F-4D97-AF65-F5344CB8AC3E}">
        <p14:creationId xmlns:p14="http://schemas.microsoft.com/office/powerpoint/2010/main" val="2396106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833" y="450937"/>
            <a:ext cx="6463430" cy="4524315"/>
          </a:xfrm>
          <a:prstGeom prst="rect">
            <a:avLst/>
          </a:prstGeom>
          <a:noFill/>
        </p:spPr>
        <p:txBody>
          <a:bodyPr wrap="square" rtlCol="0">
            <a:spAutoFit/>
          </a:bodyPr>
          <a:lstStyle/>
          <a:p>
            <a:r>
              <a:rPr lang="en-US" sz="2400" dirty="0" smtClean="0">
                <a:latin typeface="Baskerville Old Face" panose="02020602080505020303" pitchFamily="18" charset="0"/>
              </a:rPr>
              <a:t>Pushpin Redistricting Game</a:t>
            </a:r>
          </a:p>
          <a:p>
            <a:endParaRPr lang="en-US" sz="2400" dirty="0">
              <a:latin typeface="Baskerville Old Face" panose="02020602080505020303" pitchFamily="18" charset="0"/>
            </a:endParaRPr>
          </a:p>
          <a:p>
            <a:r>
              <a:rPr lang="en-US" sz="2400" dirty="0" smtClean="0">
                <a:latin typeface="Baskerville Old Face" panose="02020602080505020303" pitchFamily="18" charset="0"/>
              </a:rPr>
              <a:t>Students will be tasked with re-districting Franklin.</a:t>
            </a:r>
          </a:p>
          <a:p>
            <a:r>
              <a:rPr lang="en-US" sz="2400" dirty="0" smtClean="0">
                <a:latin typeface="Baskerville Old Face" panose="02020602080505020303" pitchFamily="18" charset="0"/>
              </a:rPr>
              <a:t>In Franklin there are 40 Democrats, 40 Republicans and 20 Independents.  </a:t>
            </a:r>
          </a:p>
          <a:p>
            <a:endParaRPr lang="en-US" sz="2400" dirty="0">
              <a:latin typeface="Baskerville Old Face" panose="02020602080505020303" pitchFamily="18" charset="0"/>
            </a:endParaRPr>
          </a:p>
          <a:p>
            <a:r>
              <a:rPr lang="en-US" sz="2400" dirty="0" smtClean="0">
                <a:latin typeface="Baskerville Old Face" panose="02020602080505020303" pitchFamily="18" charset="0"/>
              </a:rPr>
              <a:t>Groups will be asked to perform three different scenarios involving re-districting in order to compare and contrast partisanship, non-partisanship and collaborative re-districting.</a:t>
            </a:r>
          </a:p>
          <a:p>
            <a:endParaRPr lang="en-US" sz="2400" dirty="0">
              <a:latin typeface="Baskerville Old Face" panose="02020602080505020303" pitchFamily="18" charset="0"/>
            </a:endParaRPr>
          </a:p>
          <a:p>
            <a:endParaRPr lang="en-US" sz="2400" dirty="0">
              <a:latin typeface="Baskerville Old Face" panose="02020602080505020303"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7465" y="676404"/>
            <a:ext cx="3748414" cy="4997885"/>
          </a:xfrm>
          <a:prstGeom prst="rect">
            <a:avLst/>
          </a:prstGeom>
        </p:spPr>
      </p:pic>
    </p:spTree>
    <p:extLst>
      <p:ext uri="{BB962C8B-B14F-4D97-AF65-F5344CB8AC3E}">
        <p14:creationId xmlns:p14="http://schemas.microsoft.com/office/powerpoint/2010/main" val="3123043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203" y="237995"/>
            <a:ext cx="5586608" cy="6370975"/>
          </a:xfrm>
          <a:prstGeom prst="rect">
            <a:avLst/>
          </a:prstGeom>
          <a:noFill/>
        </p:spPr>
        <p:txBody>
          <a:bodyPr wrap="square" rtlCol="0">
            <a:spAutoFit/>
          </a:bodyPr>
          <a:lstStyle/>
          <a:p>
            <a:r>
              <a:rPr lang="en-US" sz="2400" dirty="0" smtClean="0">
                <a:latin typeface="Baskerville Old Face" panose="02020602080505020303" pitchFamily="18" charset="0"/>
              </a:rPr>
              <a:t>Round 1:  </a:t>
            </a:r>
          </a:p>
          <a:p>
            <a:endParaRPr lang="en-US" sz="2400" dirty="0" smtClean="0">
              <a:latin typeface="Baskerville Old Face" panose="02020602080505020303" pitchFamily="18" charset="0"/>
            </a:endParaRPr>
          </a:p>
          <a:p>
            <a:r>
              <a:rPr lang="en-US" sz="2400" dirty="0" smtClean="0">
                <a:latin typeface="Baskerville Old Face" panose="02020602080505020303" pitchFamily="18" charset="0"/>
              </a:rPr>
              <a:t>Every voter in your group is of the same political party.  The group needs to:</a:t>
            </a:r>
          </a:p>
          <a:p>
            <a:endParaRPr lang="en-US" sz="2400" dirty="0">
              <a:latin typeface="Baskerville Old Face" panose="02020602080505020303" pitchFamily="18" charset="0"/>
            </a:endParaRPr>
          </a:p>
          <a:p>
            <a:pPr marL="457200" indent="-457200">
              <a:buAutoNum type="arabicPeriod"/>
            </a:pPr>
            <a:r>
              <a:rPr lang="en-US" sz="2400" dirty="0" smtClean="0">
                <a:latin typeface="Baskerville Old Face" panose="02020602080505020303" pitchFamily="18" charset="0"/>
              </a:rPr>
              <a:t>Create two 3 pin districts</a:t>
            </a:r>
          </a:p>
          <a:p>
            <a:r>
              <a:rPr lang="en-US" sz="2400" dirty="0" smtClean="0">
                <a:latin typeface="Baskerville Old Face" panose="02020602080505020303" pitchFamily="18" charset="0"/>
              </a:rPr>
              <a:t>2.   Create one four pin district</a:t>
            </a:r>
          </a:p>
          <a:p>
            <a:r>
              <a:rPr lang="en-US" sz="2400" dirty="0" smtClean="0">
                <a:latin typeface="Baskerville Old Face" panose="02020602080505020303" pitchFamily="18" charset="0"/>
              </a:rPr>
              <a:t>3.   Create One Five pin district</a:t>
            </a:r>
          </a:p>
          <a:p>
            <a:r>
              <a:rPr lang="en-US" sz="2400" dirty="0" smtClean="0">
                <a:latin typeface="Baskerville Old Face" panose="02020602080505020303" pitchFamily="18" charset="0"/>
              </a:rPr>
              <a:t>4.   </a:t>
            </a:r>
            <a:r>
              <a:rPr lang="en-US" sz="2400" dirty="0" err="1" smtClean="0">
                <a:latin typeface="Baskerville Old Face" panose="02020602080505020303" pitchFamily="18" charset="0"/>
              </a:rPr>
              <a:t>CreateOne</a:t>
            </a:r>
            <a:r>
              <a:rPr lang="en-US" sz="2400" dirty="0" smtClean="0">
                <a:latin typeface="Baskerville Old Face" panose="02020602080505020303" pitchFamily="18" charset="0"/>
              </a:rPr>
              <a:t> six pin district</a:t>
            </a:r>
          </a:p>
          <a:p>
            <a:endParaRPr lang="en-US" sz="2400" dirty="0">
              <a:latin typeface="Baskerville Old Face" panose="02020602080505020303" pitchFamily="18" charset="0"/>
            </a:endParaRPr>
          </a:p>
          <a:p>
            <a:r>
              <a:rPr lang="en-US" sz="2400" dirty="0" smtClean="0">
                <a:latin typeface="Baskerville Old Face" panose="02020602080505020303" pitchFamily="18" charset="0"/>
              </a:rPr>
              <a:t>All voters must be in a district!!</a:t>
            </a:r>
          </a:p>
          <a:p>
            <a:r>
              <a:rPr lang="en-US" sz="2400" dirty="0" smtClean="0">
                <a:latin typeface="Baskerville Old Face" panose="02020602080505020303" pitchFamily="18" charset="0"/>
              </a:rPr>
              <a:t>The goal is to dominate the elections for your party.</a:t>
            </a:r>
          </a:p>
          <a:p>
            <a:endParaRPr lang="en-US" sz="2400" dirty="0">
              <a:latin typeface="Baskerville Old Face" panose="02020602080505020303" pitchFamily="18" charset="0"/>
            </a:endParaRPr>
          </a:p>
          <a:p>
            <a:r>
              <a:rPr lang="en-US" sz="2400" dirty="0" smtClean="0">
                <a:latin typeface="Baskerville Old Face" panose="02020602080505020303" pitchFamily="18" charset="0"/>
              </a:rPr>
              <a:t>Tally the number of captured voters on the scoresheet for round 1.  </a:t>
            </a:r>
            <a:endParaRPr lang="en-US" sz="2400" dirty="0">
              <a:latin typeface="Baskerville Old Face" panose="02020602080505020303" pitchFamily="18" charset="0"/>
            </a:endParaRPr>
          </a:p>
          <a:p>
            <a:endParaRPr lang="en-US" sz="2400" dirty="0">
              <a:latin typeface="Baskerville Old Face" panose="02020602080505020303" pitchFamily="18" charset="0"/>
            </a:endParaRPr>
          </a:p>
        </p:txBody>
      </p:sp>
      <p:pic>
        <p:nvPicPr>
          <p:cNvPr id="3" name="Picture 2"/>
          <p:cNvPicPr>
            <a:picLocks noChangeAspect="1"/>
          </p:cNvPicPr>
          <p:nvPr/>
        </p:nvPicPr>
        <p:blipFill>
          <a:blip r:embed="rId2"/>
          <a:stretch>
            <a:fillRect/>
          </a:stretch>
        </p:blipFill>
        <p:spPr>
          <a:xfrm rot="5400000">
            <a:off x="6571336" y="288099"/>
            <a:ext cx="4421554" cy="5944037"/>
          </a:xfrm>
          <a:prstGeom prst="rect">
            <a:avLst/>
          </a:prstGeom>
        </p:spPr>
      </p:pic>
    </p:spTree>
    <p:extLst>
      <p:ext uri="{BB962C8B-B14F-4D97-AF65-F5344CB8AC3E}">
        <p14:creationId xmlns:p14="http://schemas.microsoft.com/office/powerpoint/2010/main" val="1870527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364" y="200416"/>
            <a:ext cx="6951946" cy="6370975"/>
          </a:xfrm>
          <a:prstGeom prst="rect">
            <a:avLst/>
          </a:prstGeom>
          <a:noFill/>
        </p:spPr>
        <p:txBody>
          <a:bodyPr wrap="square" rtlCol="0">
            <a:spAutoFit/>
          </a:bodyPr>
          <a:lstStyle/>
          <a:p>
            <a:r>
              <a:rPr lang="en-US" sz="2400" dirty="0" smtClean="0">
                <a:latin typeface="Baskerville Old Face" panose="02020602080505020303" pitchFamily="18" charset="0"/>
              </a:rPr>
              <a:t>Round 2:</a:t>
            </a:r>
          </a:p>
          <a:p>
            <a:endParaRPr lang="en-US" sz="2400" dirty="0">
              <a:latin typeface="Baskerville Old Face" panose="02020602080505020303" pitchFamily="18" charset="0"/>
            </a:endParaRPr>
          </a:p>
          <a:p>
            <a:r>
              <a:rPr lang="en-US" sz="2400" dirty="0" smtClean="0">
                <a:latin typeface="Baskerville Old Face" panose="02020602080505020303" pitchFamily="18" charset="0"/>
              </a:rPr>
              <a:t>People born in January- May= Republicans</a:t>
            </a:r>
          </a:p>
          <a:p>
            <a:r>
              <a:rPr lang="en-US" sz="2400" dirty="0" smtClean="0">
                <a:latin typeface="Baskerville Old Face" panose="02020602080505020303" pitchFamily="18" charset="0"/>
              </a:rPr>
              <a:t>People born in June- October= Democrats</a:t>
            </a:r>
          </a:p>
          <a:p>
            <a:r>
              <a:rPr lang="en-US" sz="2400" dirty="0" smtClean="0">
                <a:latin typeface="Baskerville Old Face" panose="02020602080505020303" pitchFamily="18" charset="0"/>
              </a:rPr>
              <a:t>People born in November-December= Independents</a:t>
            </a:r>
          </a:p>
          <a:p>
            <a:endParaRPr lang="en-US" sz="2400" dirty="0">
              <a:latin typeface="Baskerville Old Face" panose="02020602080505020303" pitchFamily="18" charset="0"/>
            </a:endParaRPr>
          </a:p>
          <a:p>
            <a:r>
              <a:rPr lang="en-US" sz="2400" dirty="0" smtClean="0">
                <a:latin typeface="Baskerville Old Face" panose="02020602080505020303" pitchFamily="18" charset="0"/>
              </a:rPr>
              <a:t>You will have five minutes to complete this round:</a:t>
            </a:r>
          </a:p>
          <a:p>
            <a:endParaRPr lang="en-US" sz="2400" dirty="0">
              <a:latin typeface="Baskerville Old Face" panose="02020602080505020303" pitchFamily="18" charset="0"/>
            </a:endParaRPr>
          </a:p>
          <a:p>
            <a:pPr marL="457200" indent="-457200">
              <a:buAutoNum type="arabicPeriod"/>
            </a:pPr>
            <a:r>
              <a:rPr lang="en-US" sz="2400" dirty="0" smtClean="0">
                <a:latin typeface="Baskerville Old Face" panose="02020602080505020303" pitchFamily="18" charset="0"/>
              </a:rPr>
              <a:t>The group must agree on five districts</a:t>
            </a:r>
          </a:p>
          <a:p>
            <a:pPr marL="457200" indent="-457200">
              <a:buAutoNum type="arabicPeriod"/>
            </a:pPr>
            <a:r>
              <a:rPr lang="en-US" sz="2400" dirty="0" smtClean="0">
                <a:latin typeface="Baskerville Old Face" panose="02020602080505020303" pitchFamily="18" charset="0"/>
              </a:rPr>
              <a:t>Each district must contain at least one voter from each party and have at least 20 voters</a:t>
            </a:r>
          </a:p>
          <a:p>
            <a:pPr marL="457200" indent="-457200">
              <a:buAutoNum type="arabicPeriod"/>
            </a:pPr>
            <a:endParaRPr lang="en-US" sz="2400" dirty="0">
              <a:latin typeface="Baskerville Old Face" panose="02020602080505020303" pitchFamily="18" charset="0"/>
            </a:endParaRPr>
          </a:p>
          <a:p>
            <a:pPr marL="457200" indent="-457200">
              <a:buAutoNum type="arabicPeriod"/>
            </a:pPr>
            <a:r>
              <a:rPr lang="en-US" sz="2400" dirty="0" smtClean="0">
                <a:latin typeface="Baskerville Old Face" panose="02020602080505020303" pitchFamily="18" charset="0"/>
              </a:rPr>
              <a:t>Goal: To get the most voters in each district for your party. Tally the results on the score sheet.</a:t>
            </a:r>
          </a:p>
          <a:p>
            <a:pPr marL="457200" indent="-457200">
              <a:buAutoNum type="arabicPeriod"/>
            </a:pPr>
            <a:endParaRPr lang="en-US" sz="2400" dirty="0">
              <a:latin typeface="Baskerville Old Face" panose="02020602080505020303" pitchFamily="18" charset="0"/>
            </a:endParaRPr>
          </a:p>
          <a:p>
            <a:r>
              <a:rPr lang="en-US" sz="2400" dirty="0" smtClean="0">
                <a:latin typeface="Baskerville Old Face" panose="02020602080505020303" pitchFamily="18" charset="0"/>
              </a:rPr>
              <a:t>(If you have no independents- then the two parties control the entire process)</a:t>
            </a:r>
            <a:endParaRPr lang="en-US" sz="2400" dirty="0">
              <a:latin typeface="Baskerville Old Face" panose="02020602080505020303" pitchFamily="18" charset="0"/>
            </a:endParaRPr>
          </a:p>
        </p:txBody>
      </p:sp>
      <p:pic>
        <p:nvPicPr>
          <p:cNvPr id="3" name="Picture 2"/>
          <p:cNvPicPr>
            <a:picLocks noChangeAspect="1"/>
          </p:cNvPicPr>
          <p:nvPr/>
        </p:nvPicPr>
        <p:blipFill>
          <a:blip r:embed="rId2"/>
          <a:stretch>
            <a:fillRect/>
          </a:stretch>
        </p:blipFill>
        <p:spPr>
          <a:xfrm>
            <a:off x="6806244" y="1215025"/>
            <a:ext cx="5263358" cy="3828180"/>
          </a:xfrm>
          <a:prstGeom prst="rect">
            <a:avLst/>
          </a:prstGeom>
        </p:spPr>
      </p:pic>
    </p:spTree>
    <p:extLst>
      <p:ext uri="{BB962C8B-B14F-4D97-AF65-F5344CB8AC3E}">
        <p14:creationId xmlns:p14="http://schemas.microsoft.com/office/powerpoint/2010/main" val="138335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677" y="313151"/>
            <a:ext cx="5649238" cy="4524315"/>
          </a:xfrm>
          <a:prstGeom prst="rect">
            <a:avLst/>
          </a:prstGeom>
          <a:noFill/>
        </p:spPr>
        <p:txBody>
          <a:bodyPr wrap="square" rtlCol="0">
            <a:spAutoFit/>
          </a:bodyPr>
          <a:lstStyle/>
          <a:p>
            <a:r>
              <a:rPr lang="en-US" sz="2400" dirty="0" smtClean="0">
                <a:latin typeface="Baskerville Old Face" panose="02020602080505020303" pitchFamily="18" charset="0"/>
              </a:rPr>
              <a:t>Round 3:</a:t>
            </a:r>
          </a:p>
          <a:p>
            <a:endParaRPr lang="en-US" sz="2400" dirty="0">
              <a:latin typeface="Baskerville Old Face" panose="02020602080505020303" pitchFamily="18" charset="0"/>
            </a:endParaRPr>
          </a:p>
          <a:p>
            <a:r>
              <a:rPr lang="en-US" sz="2400" dirty="0" smtClean="0">
                <a:latin typeface="Baskerville Old Face" panose="02020602080505020303" pitchFamily="18" charset="0"/>
              </a:rPr>
              <a:t>Each person in the group represents a non-partisan official selected to work on the redistricting committee</a:t>
            </a:r>
          </a:p>
          <a:p>
            <a:endParaRPr lang="en-US" sz="2400" dirty="0">
              <a:latin typeface="Baskerville Old Face" panose="02020602080505020303" pitchFamily="18" charset="0"/>
            </a:endParaRPr>
          </a:p>
          <a:p>
            <a:pPr marL="457200" indent="-457200">
              <a:buAutoNum type="arabicPeriod"/>
            </a:pPr>
            <a:r>
              <a:rPr lang="en-US" sz="2400" dirty="0" smtClean="0">
                <a:latin typeface="Baskerville Old Face" panose="02020602080505020303" pitchFamily="18" charset="0"/>
              </a:rPr>
              <a:t>Must create 5 districts</a:t>
            </a:r>
          </a:p>
          <a:p>
            <a:pPr marL="457200" indent="-457200">
              <a:buAutoNum type="arabicPeriod"/>
            </a:pPr>
            <a:r>
              <a:rPr lang="en-US" sz="2400" dirty="0" smtClean="0">
                <a:latin typeface="Baskerville Old Face" panose="02020602080505020303" pitchFamily="18" charset="0"/>
              </a:rPr>
              <a:t>Work to achieve political party equity</a:t>
            </a:r>
          </a:p>
          <a:p>
            <a:pPr marL="457200" indent="-457200">
              <a:buAutoNum type="arabicPeriod"/>
            </a:pPr>
            <a:r>
              <a:rPr lang="en-US" sz="2400" dirty="0" smtClean="0">
                <a:latin typeface="Baskerville Old Face" panose="02020602080505020303" pitchFamily="18" charset="0"/>
              </a:rPr>
              <a:t>Consider what it best for voters of the state</a:t>
            </a:r>
          </a:p>
          <a:p>
            <a:pPr marL="457200" indent="-457200">
              <a:buAutoNum type="arabicPeriod"/>
            </a:pPr>
            <a:endParaRPr lang="en-US" sz="2400" dirty="0">
              <a:latin typeface="Baskerville Old Face" panose="02020602080505020303" pitchFamily="18" charset="0"/>
            </a:endParaRPr>
          </a:p>
          <a:p>
            <a:r>
              <a:rPr lang="en-US" sz="2400" dirty="0" smtClean="0">
                <a:latin typeface="Baskerville Old Face" panose="02020602080505020303" pitchFamily="18" charset="0"/>
              </a:rPr>
              <a:t>Tally your responses on the tally sheet.  </a:t>
            </a:r>
            <a:endParaRPr lang="en-US" sz="2400" dirty="0">
              <a:latin typeface="Baskerville Old Face" panose="020206020805050203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872" y="977030"/>
            <a:ext cx="6033614" cy="4018481"/>
          </a:xfrm>
          <a:prstGeom prst="rect">
            <a:avLst/>
          </a:prstGeom>
        </p:spPr>
      </p:pic>
    </p:spTree>
    <p:extLst>
      <p:ext uri="{BB962C8B-B14F-4D97-AF65-F5344CB8AC3E}">
        <p14:creationId xmlns:p14="http://schemas.microsoft.com/office/powerpoint/2010/main" val="1335929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453" t="6179" r="39695" b="8699"/>
          <a:stretch/>
        </p:blipFill>
        <p:spPr>
          <a:xfrm>
            <a:off x="801665" y="663879"/>
            <a:ext cx="3908121" cy="5035463"/>
          </a:xfrm>
          <a:prstGeom prst="rect">
            <a:avLst/>
          </a:prstGeom>
        </p:spPr>
      </p:pic>
      <p:sp>
        <p:nvSpPr>
          <p:cNvPr id="3" name="TextBox 2"/>
          <p:cNvSpPr txBox="1"/>
          <p:nvPr/>
        </p:nvSpPr>
        <p:spPr>
          <a:xfrm>
            <a:off x="5223353" y="538619"/>
            <a:ext cx="5874707" cy="6001643"/>
          </a:xfrm>
          <a:prstGeom prst="rect">
            <a:avLst/>
          </a:prstGeom>
          <a:noFill/>
        </p:spPr>
        <p:txBody>
          <a:bodyPr wrap="square" rtlCol="0">
            <a:spAutoFit/>
          </a:bodyPr>
          <a:lstStyle/>
          <a:p>
            <a:r>
              <a:rPr lang="en-US" sz="2400" dirty="0" smtClean="0">
                <a:solidFill>
                  <a:srgbClr val="FFFF00"/>
                </a:solidFill>
                <a:latin typeface="Baskerville Old Face" panose="02020602080505020303" pitchFamily="18" charset="0"/>
              </a:rPr>
              <a:t>Looking at Gerrymandering on a National Level:</a:t>
            </a:r>
          </a:p>
          <a:p>
            <a:r>
              <a:rPr lang="en-US" sz="2400" dirty="0" smtClean="0">
                <a:latin typeface="Baskerville Old Face" panose="02020602080505020303" pitchFamily="18" charset="0"/>
              </a:rPr>
              <a:t>Is gerrymandering a problem?</a:t>
            </a:r>
          </a:p>
          <a:p>
            <a:endParaRPr lang="en-US" sz="2400" dirty="0">
              <a:latin typeface="Baskerville Old Face" panose="02020602080505020303" pitchFamily="18" charset="0"/>
            </a:endParaRPr>
          </a:p>
          <a:p>
            <a:r>
              <a:rPr lang="en-US" sz="2400" dirty="0" smtClean="0">
                <a:latin typeface="Baskerville Old Face" panose="02020602080505020303" pitchFamily="18" charset="0"/>
              </a:rPr>
              <a:t>Why do some states do a better job of creating districts that are more evenly split between the parties?</a:t>
            </a:r>
          </a:p>
          <a:p>
            <a:endParaRPr lang="en-US" sz="2400" dirty="0">
              <a:latin typeface="Baskerville Old Face" panose="02020602080505020303" pitchFamily="18" charset="0"/>
            </a:endParaRPr>
          </a:p>
          <a:p>
            <a:r>
              <a:rPr lang="en-US" sz="2400" dirty="0" smtClean="0">
                <a:latin typeface="Baskerville Old Face" panose="02020602080505020303" pitchFamily="18" charset="0"/>
              </a:rPr>
              <a:t>Do you agree with the author that “gerrymandering is a form of disenfranchisement?”</a:t>
            </a:r>
          </a:p>
          <a:p>
            <a:endParaRPr lang="en-US" sz="2400" dirty="0">
              <a:latin typeface="Baskerville Old Face" panose="02020602080505020303" pitchFamily="18" charset="0"/>
            </a:endParaRPr>
          </a:p>
          <a:p>
            <a:r>
              <a:rPr lang="en-US" sz="2400" dirty="0" smtClean="0">
                <a:latin typeface="Baskerville Old Face" panose="02020602080505020303" pitchFamily="18" charset="0"/>
              </a:rPr>
              <a:t>How would you evaluate the solutions proposed in  this editorials?  What ideas do you have for correcting the gerrymandering problem?  </a:t>
            </a:r>
            <a:endParaRPr lang="en-US" sz="2400" dirty="0">
              <a:latin typeface="Baskerville Old Face" panose="02020602080505020303" pitchFamily="18" charset="0"/>
            </a:endParaRPr>
          </a:p>
        </p:txBody>
      </p:sp>
    </p:spTree>
    <p:extLst>
      <p:ext uri="{BB962C8B-B14F-4D97-AF65-F5344CB8AC3E}">
        <p14:creationId xmlns:p14="http://schemas.microsoft.com/office/powerpoint/2010/main" val="349862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487" y="542025"/>
            <a:ext cx="8305626" cy="5764830"/>
          </a:xfrm>
          <a:prstGeom prst="rect">
            <a:avLst/>
          </a:prstGeom>
        </p:spPr>
      </p:pic>
    </p:spTree>
    <p:extLst>
      <p:ext uri="{BB962C8B-B14F-4D97-AF65-F5344CB8AC3E}">
        <p14:creationId xmlns:p14="http://schemas.microsoft.com/office/powerpoint/2010/main" val="344755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55" y="256115"/>
            <a:ext cx="7816241" cy="6135749"/>
          </a:xfrm>
          <a:prstGeom prst="rect">
            <a:avLst/>
          </a:prstGeom>
        </p:spPr>
      </p:pic>
    </p:spTree>
    <p:extLst>
      <p:ext uri="{BB962C8B-B14F-4D97-AF65-F5344CB8AC3E}">
        <p14:creationId xmlns:p14="http://schemas.microsoft.com/office/powerpoint/2010/main" val="284926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586" y="478140"/>
            <a:ext cx="8793272" cy="6111324"/>
          </a:xfrm>
          <a:prstGeom prst="rect">
            <a:avLst/>
          </a:prstGeom>
        </p:spPr>
      </p:pic>
    </p:spTree>
    <p:extLst>
      <p:ext uri="{BB962C8B-B14F-4D97-AF65-F5344CB8AC3E}">
        <p14:creationId xmlns:p14="http://schemas.microsoft.com/office/powerpoint/2010/main" val="2091850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515" y="1089764"/>
            <a:ext cx="4611011" cy="448183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3118" y="1089763"/>
            <a:ext cx="4246218" cy="4481833"/>
          </a:xfrm>
          <a:prstGeom prst="rect">
            <a:avLst/>
          </a:prstGeom>
        </p:spPr>
      </p:pic>
    </p:spTree>
    <p:extLst>
      <p:ext uri="{BB962C8B-B14F-4D97-AF65-F5344CB8AC3E}">
        <p14:creationId xmlns:p14="http://schemas.microsoft.com/office/powerpoint/2010/main" val="2938299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5592" r="5313"/>
          <a:stretch/>
        </p:blipFill>
        <p:spPr>
          <a:xfrm>
            <a:off x="526094" y="511168"/>
            <a:ext cx="6100175" cy="4925128"/>
          </a:xfrm>
          <a:prstGeom prst="rect">
            <a:avLst/>
          </a:prstGeom>
        </p:spPr>
      </p:pic>
      <p:sp>
        <p:nvSpPr>
          <p:cNvPr id="4" name="TextBox 3"/>
          <p:cNvSpPr txBox="1"/>
          <p:nvPr/>
        </p:nvSpPr>
        <p:spPr>
          <a:xfrm>
            <a:off x="7164888" y="157576"/>
            <a:ext cx="4584526" cy="6463308"/>
          </a:xfrm>
          <a:prstGeom prst="rect">
            <a:avLst/>
          </a:prstGeom>
          <a:noFill/>
        </p:spPr>
        <p:txBody>
          <a:bodyPr wrap="square" rtlCol="0">
            <a:spAutoFit/>
          </a:bodyPr>
          <a:lstStyle/>
          <a:p>
            <a:endParaRPr lang="en-US" dirty="0" smtClean="0"/>
          </a:p>
          <a:p>
            <a:r>
              <a:rPr lang="en-US" dirty="0" smtClean="0"/>
              <a:t>Maryland 3 – One of the Nation’s Top 5 Ugliest Districts</a:t>
            </a:r>
            <a:endParaRPr lang="en-US" dirty="0"/>
          </a:p>
          <a:p>
            <a:endParaRPr lang="en-US" dirty="0" smtClean="0"/>
          </a:p>
          <a:p>
            <a:r>
              <a:rPr lang="en-US" dirty="0" smtClean="0"/>
              <a:t>It’s </a:t>
            </a:r>
            <a:r>
              <a:rPr lang="en-US" dirty="0"/>
              <a:t>hard to believe Rep. </a:t>
            </a:r>
            <a:r>
              <a:rPr lang="en-US" dirty="0">
                <a:hlinkClick r:id="rId3"/>
              </a:rPr>
              <a:t>John Sarbanes</a:t>
            </a:r>
            <a:r>
              <a:rPr lang="en-US" dirty="0"/>
              <a:t>’ (D) district could get much worse than its present form. But Democrats drew a doozy for Sarbanes by moving parts of Montgomery County into the 3rd district. The district immediately drew comparisons to a Rorschach test for its splotchy shape. One local reporter said it took him nine hours to drive from end to end. So what’s the goal behind giving Sarbanes a district shaped like an amusement park ride? Sources speculate he wants to lay the groundwork for a Senate bid someday, and the pinwheel shape puts him in nearly all of the state’s key media markets</a:t>
            </a:r>
            <a:r>
              <a:rPr lang="en-US" dirty="0" smtClean="0"/>
              <a:t>.</a:t>
            </a:r>
          </a:p>
          <a:p>
            <a:endParaRPr lang="en-US" dirty="0"/>
          </a:p>
          <a:p>
            <a:r>
              <a:rPr lang="en-US" dirty="0" smtClean="0"/>
              <a:t>ROLL CALL </a:t>
            </a:r>
          </a:p>
          <a:p>
            <a:r>
              <a:rPr lang="en-US" dirty="0" smtClean="0"/>
              <a:t>http://www.rollcall.com/features/Election-Preview_2011/election/top-5-ugliest-districts-210224-1.html</a:t>
            </a:r>
            <a:endParaRPr lang="en-US" dirty="0"/>
          </a:p>
        </p:txBody>
      </p:sp>
    </p:spTree>
    <p:extLst>
      <p:ext uri="{BB962C8B-B14F-4D97-AF65-F5344CB8AC3E}">
        <p14:creationId xmlns:p14="http://schemas.microsoft.com/office/powerpoint/2010/main" val="12157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551" y="597418"/>
            <a:ext cx="9607463" cy="5207855"/>
          </a:xfrm>
          <a:prstGeom prst="rect">
            <a:avLst/>
          </a:prstGeom>
        </p:spPr>
      </p:pic>
    </p:spTree>
    <p:extLst>
      <p:ext uri="{BB962C8B-B14F-4D97-AF65-F5344CB8AC3E}">
        <p14:creationId xmlns:p14="http://schemas.microsoft.com/office/powerpoint/2010/main" val="1267427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697" t="45445" r="38831" b="7858"/>
          <a:stretch/>
        </p:blipFill>
        <p:spPr>
          <a:xfrm>
            <a:off x="2254685" y="380955"/>
            <a:ext cx="7927538" cy="5644064"/>
          </a:xfrm>
          <a:prstGeom prst="rect">
            <a:avLst/>
          </a:prstGeom>
        </p:spPr>
      </p:pic>
    </p:spTree>
    <p:extLst>
      <p:ext uri="{BB962C8B-B14F-4D97-AF65-F5344CB8AC3E}">
        <p14:creationId xmlns:p14="http://schemas.microsoft.com/office/powerpoint/2010/main" val="29081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197" y="375781"/>
            <a:ext cx="4004756" cy="5818339"/>
          </a:xfrm>
          <a:prstGeom prst="rect">
            <a:avLst/>
          </a:prstGeom>
        </p:spPr>
      </p:pic>
      <p:pic>
        <p:nvPicPr>
          <p:cNvPr id="3" name="Picture 2"/>
          <p:cNvPicPr>
            <a:picLocks noChangeAspect="1"/>
          </p:cNvPicPr>
          <p:nvPr/>
        </p:nvPicPr>
        <p:blipFill rotWithShape="1">
          <a:blip r:embed="rId3"/>
          <a:srcRect l="8463" t="31390" r="43479" b="21512"/>
          <a:stretch/>
        </p:blipFill>
        <p:spPr>
          <a:xfrm>
            <a:off x="5153236" y="663879"/>
            <a:ext cx="6438327" cy="5047989"/>
          </a:xfrm>
          <a:prstGeom prst="rect">
            <a:avLst/>
          </a:prstGeom>
        </p:spPr>
      </p:pic>
    </p:spTree>
    <p:extLst>
      <p:ext uri="{BB962C8B-B14F-4D97-AF65-F5344CB8AC3E}">
        <p14:creationId xmlns:p14="http://schemas.microsoft.com/office/powerpoint/2010/main" val="30286090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68</TotalTime>
  <Words>645</Words>
  <Application>Microsoft Office PowerPoint</Application>
  <PresentationFormat>Custom</PresentationFormat>
  <Paragraphs>69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Case of the Curious Gerrymander: Part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Case of the Curious Gerrymander</dc:title>
  <dc:creator>Heubeck, Margaret F. (Meg) (mfh2n)</dc:creator>
  <cp:lastModifiedBy>Heubeck, Margaret F. (Meg) (mfh2n)</cp:lastModifiedBy>
  <cp:revision>9</cp:revision>
  <dcterms:created xsi:type="dcterms:W3CDTF">2015-07-23T16:56:36Z</dcterms:created>
  <dcterms:modified xsi:type="dcterms:W3CDTF">2017-08-15T20:38:06Z</dcterms:modified>
</cp:coreProperties>
</file>